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7560000" cy="10692000"/>
  <p:embeddedFontLst>
    <p:embeddedFont>
      <p:font typeface="IBM Plex Sans"/>
      <p:regular r:id="rId21"/>
      <p:bold r:id="rId22"/>
      <p:italic r:id="rId23"/>
      <p:boldItalic r:id="rId24"/>
    </p:embeddedFont>
    <p:embeddedFont>
      <p:font typeface="IBM Plex Sans Light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46">
          <p15:clr>
            <a:srgbClr val="A4A3A4"/>
          </p15:clr>
        </p15:guide>
        <p15:guide id="2" pos="5514">
          <p15:clr>
            <a:srgbClr val="A4A3A4"/>
          </p15:clr>
        </p15:guide>
        <p15:guide id="3" orient="horz" pos="144">
          <p15:clr>
            <a:srgbClr val="A4A3A4"/>
          </p15:clr>
        </p15:guide>
        <p15:guide id="4" orient="horz" pos="3109">
          <p15:clr>
            <a:srgbClr val="A4A3A4"/>
          </p15:clr>
        </p15:guide>
        <p15:guide id="5" pos="3676">
          <p15:clr>
            <a:srgbClr val="A4A3A4"/>
          </p15:clr>
        </p15:guide>
        <p15:guide id="6" pos="3676">
          <p15:clr>
            <a:srgbClr val="A4A3A4"/>
          </p15:clr>
        </p15:guide>
        <p15:guide id="7" pos="2032">
          <p15:clr>
            <a:srgbClr val="A4A3A4"/>
          </p15:clr>
        </p15:guide>
        <p15:guide id="8" pos="424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14DEC1F-E62B-4AF7-AD22-9E094F30B2D6}">
  <a:tblStyle styleId="{E14DEC1F-E62B-4AF7-AD22-9E094F30B2D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6"/>
        <p:guide pos="5514"/>
        <p:guide pos="144" orient="horz"/>
        <p:guide pos="3109" orient="horz"/>
        <p:guide pos="3676"/>
        <p:guide pos="3676"/>
        <p:guide pos="2032"/>
        <p:guide pos="424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IBMPlexSans-bold.fntdata"/><Relationship Id="rId21" Type="http://schemas.openxmlformats.org/officeDocument/2006/relationships/font" Target="fonts/IBMPlexSans-regular.fntdata"/><Relationship Id="rId24" Type="http://schemas.openxmlformats.org/officeDocument/2006/relationships/font" Target="fonts/IBMPlexSans-boldItalic.fntdata"/><Relationship Id="rId23" Type="http://schemas.openxmlformats.org/officeDocument/2006/relationships/font" Target="fonts/IBMPlex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IBMPlexSansLight-bold.fntdata"/><Relationship Id="rId25" Type="http://schemas.openxmlformats.org/officeDocument/2006/relationships/font" Target="fonts/IBMPlexSansLight-regular.fntdata"/><Relationship Id="rId28" Type="http://schemas.openxmlformats.org/officeDocument/2006/relationships/font" Target="fonts/IBMPlexSansLight-boldItalic.fntdata"/><Relationship Id="rId27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8254c708e_0_891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8254c708e_0_8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58254c708e_0_77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58254c708e_0_7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58254c708e_0_80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58254c708e_0_8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8254c708e_0_788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58254c708e_0_7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58254c708e_0_819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58254c708e_0_8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58254c708e_0_644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58254c708e_0_6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8254c708e_0_902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8254c708e_0_9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8254c708e_0_662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8254c708e_0_6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8254c708e_0_67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8254c708e_0_6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8254c708e_0_698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8254c708e_0_6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8254c708e_0_71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8254c708e_0_7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8254c708e_0_728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8254c708e_0_7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8254c708e_0_74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58254c708e_0_7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8254c708e_0_758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8254c708e_0_7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467200" y="1682650"/>
            <a:ext cx="7632300" cy="17778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OBJECTIVE</a:t>
            </a:r>
            <a:endParaRPr b="1" sz="14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 introduce the SWITCH model as a framework to look at behaviour change.</a:t>
            </a:r>
            <a:endParaRPr b="1" sz="2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SWITCH MODEL</a:t>
            </a:r>
            <a:endParaRPr b="1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66" name="Google Shape;166;p22"/>
          <p:cNvSpPr txBox="1"/>
          <p:nvPr>
            <p:ph idx="1" type="body"/>
          </p:nvPr>
        </p:nvSpPr>
        <p:spPr>
          <a:xfrm>
            <a:off x="467200" y="1015075"/>
            <a:ext cx="6268800" cy="33294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MOTIVATE THE ELEPHANT</a:t>
            </a:r>
            <a:endParaRPr b="1"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GROW YOUR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PEOPLE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Cultivate a sense of identity and instill the growth mindset. Elevate them to bring about change by equipping them with the knowledge and skills and most importantly, the confidence to complete change.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do we provide confidence to people? How do we equip them with skills, knowledge, tools which are helpful to them? 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67" name="Google Shape;167;p22"/>
          <p:cNvGrpSpPr/>
          <p:nvPr/>
        </p:nvGrpSpPr>
        <p:grpSpPr>
          <a:xfrm>
            <a:off x="4795838" y="1167299"/>
            <a:ext cx="1771692" cy="969813"/>
            <a:chOff x="4706925" y="1167225"/>
            <a:chExt cx="1813400" cy="942573"/>
          </a:xfrm>
        </p:grpSpPr>
        <p:pic>
          <p:nvPicPr>
            <p:cNvPr id="168" name="Google Shape;168;p22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9" name="Google Shape;169;p22"/>
            <p:cNvSpPr/>
            <p:nvPr/>
          </p:nvSpPr>
          <p:spPr>
            <a:xfrm>
              <a:off x="5971932" y="120180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22"/>
            <p:cNvSpPr/>
            <p:nvPr/>
          </p:nvSpPr>
          <p:spPr>
            <a:xfrm>
              <a:off x="5991200" y="195229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1" name="Google Shape;171;p22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2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73" name="Google Shape;17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80" name="Google Shape;180;p23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3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82" name="Google Shape;18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3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SHAPE THE PATH</a:t>
            </a:r>
            <a:endParaRPr b="1"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TWEAK THE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ENVIRONMENT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When the situation changes, the behavior changes. So change the situation. Observe, explore and tackle bottlenecks.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can we realise behaviour change by changing something about the context, situation, and journey itself? What can we simplify and create ease of use?</a:t>
            </a:r>
            <a:endParaRPr sz="6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85" name="Google Shape;185;p23"/>
          <p:cNvGrpSpPr/>
          <p:nvPr/>
        </p:nvGrpSpPr>
        <p:grpSpPr>
          <a:xfrm>
            <a:off x="4795838" y="1167299"/>
            <a:ext cx="1771692" cy="969790"/>
            <a:chOff x="4706925" y="1167225"/>
            <a:chExt cx="1813400" cy="942550"/>
          </a:xfrm>
        </p:grpSpPr>
        <p:pic>
          <p:nvPicPr>
            <p:cNvPr id="186" name="Google Shape;186;p23"/>
            <p:cNvPicPr preferRelativeResize="0"/>
            <p:nvPr/>
          </p:nvPicPr>
          <p:blipFill rotWithShape="1">
            <a:blip r:embed="rId5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7" name="Google Shape;187;p23"/>
            <p:cNvSpPr/>
            <p:nvPr/>
          </p:nvSpPr>
          <p:spPr>
            <a:xfrm>
              <a:off x="5971932" y="120180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23"/>
            <p:cNvSpPr/>
            <p:nvPr/>
          </p:nvSpPr>
          <p:spPr>
            <a:xfrm>
              <a:off x="5991200" y="1359297"/>
              <a:ext cx="501000" cy="232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4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94" name="Google Shape;194;p24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SHAPE THE PATH</a:t>
            </a:r>
            <a:endParaRPr b="1"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HABITS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When behavior is habitual, it’s “free” and doesn’t tax the Rider. Look for ways to encourage habits. Habits help build long term change.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do we facilitate new behaviours to become habits? How do we make it consistent? How do we make it visible and accountable?</a:t>
            </a:r>
            <a:endParaRPr sz="7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95" name="Google Shape;195;p24"/>
          <p:cNvGrpSpPr/>
          <p:nvPr/>
        </p:nvGrpSpPr>
        <p:grpSpPr>
          <a:xfrm>
            <a:off x="4795838" y="1167299"/>
            <a:ext cx="1771692" cy="969790"/>
            <a:chOff x="4706925" y="1167225"/>
            <a:chExt cx="1813400" cy="942550"/>
          </a:xfrm>
        </p:grpSpPr>
        <p:pic>
          <p:nvPicPr>
            <p:cNvPr id="196" name="Google Shape;196;p24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7" name="Google Shape;197;p24"/>
            <p:cNvSpPr/>
            <p:nvPr/>
          </p:nvSpPr>
          <p:spPr>
            <a:xfrm>
              <a:off x="5971932" y="120180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8" name="Google Shape;198;p24"/>
          <p:cNvSpPr/>
          <p:nvPr/>
        </p:nvSpPr>
        <p:spPr>
          <a:xfrm>
            <a:off x="6050575" y="1364922"/>
            <a:ext cx="489600" cy="23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4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4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201" name="Google Shape;20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208" name="Google Shape;208;p25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SHAPE THE PATH</a:t>
            </a:r>
            <a:endParaRPr b="1" sz="1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RALLY THE HERD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Behavior is contagious. Help it spread. Get people involved. Move it beyond individuals. Get changed recognised and adopted by other people.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do we spread the behaviour from individuals to a group? How do we get sanction from others? How do we get others excited?</a:t>
            </a:r>
            <a:endParaRPr sz="7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09" name="Google Shape;209;p25"/>
          <p:cNvGrpSpPr/>
          <p:nvPr/>
        </p:nvGrpSpPr>
        <p:grpSpPr>
          <a:xfrm>
            <a:off x="4795838" y="1167299"/>
            <a:ext cx="1771692" cy="969790"/>
            <a:chOff x="4706925" y="1167225"/>
            <a:chExt cx="1813400" cy="942550"/>
          </a:xfrm>
        </p:grpSpPr>
        <p:pic>
          <p:nvPicPr>
            <p:cNvPr id="210" name="Google Shape;210;p25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1" name="Google Shape;211;p25"/>
            <p:cNvSpPr/>
            <p:nvPr/>
          </p:nvSpPr>
          <p:spPr>
            <a:xfrm>
              <a:off x="5971932" y="120180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2" name="Google Shape;212;p25"/>
          <p:cNvSpPr/>
          <p:nvPr/>
        </p:nvSpPr>
        <p:spPr>
          <a:xfrm>
            <a:off x="6050575" y="1364922"/>
            <a:ext cx="489600" cy="23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5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5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215" name="Google Shape;215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/>
          <p:nvPr/>
        </p:nvSpPr>
        <p:spPr>
          <a:xfrm>
            <a:off x="2872526" y="-50"/>
            <a:ext cx="6271500" cy="4808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22" name="Google Shape;222;p26"/>
          <p:cNvSpPr txBox="1"/>
          <p:nvPr>
            <p:ph type="title"/>
          </p:nvPr>
        </p:nvSpPr>
        <p:spPr>
          <a:xfrm>
            <a:off x="185050" y="398900"/>
            <a:ext cx="2268600" cy="47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TO USE? </a:t>
            </a:r>
            <a:endParaRPr>
              <a:solidFill>
                <a:srgbClr val="000000"/>
              </a:solidFill>
            </a:endParaRPr>
          </a:p>
        </p:txBody>
      </p:sp>
      <p:graphicFrame>
        <p:nvGraphicFramePr>
          <p:cNvPr id="223" name="Google Shape;223;p26"/>
          <p:cNvGraphicFramePr/>
          <p:nvPr/>
        </p:nvGraphicFramePr>
        <p:xfrm>
          <a:off x="3100747" y="23848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{E14DEC1F-E62B-4AF7-AD22-9E094F30B2D6}</a:tableStyleId>
              </a:tblPr>
              <a:tblGrid>
                <a:gridCol w="5205000"/>
                <a:gridCol w="617925"/>
              </a:tblGrid>
              <a:tr h="71725"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Current Behaviour and Challenge: </a:t>
                      </a:r>
                      <a:endParaRPr b="1" sz="7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7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7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Desired Behaviour Change and Impact: </a:t>
                      </a:r>
                      <a:endParaRPr sz="700"/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 hMerge="1"/>
              </a:tr>
              <a:tr h="332450">
                <a:tc gridSpan="2" vMerge="1"/>
                <a:tc hMerge="1" vMerge="1"/>
              </a:tr>
              <a:tr h="1936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5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Direct the Rider</a:t>
                      </a:r>
                      <a:r>
                        <a:rPr b="1" lang="en" sz="5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| Rationale</a:t>
                      </a:r>
                      <a:endParaRPr b="1" sz="5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FOLLOW THE BRIGHT SPOTS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working? Who is it working for? How is it working? What can we clone, copy, or build on?</a:t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SCRIPT THE CRITICAL MOVES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specific behaviours can we focus on? How can these specific behaviours contribute to bigger change?</a:t>
                      </a:r>
                      <a:endParaRPr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POINT TO THE DESTINATION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vision for change? What does it look like? What would be goals that change would meet?</a:t>
                      </a:r>
                      <a:endParaRPr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36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Motivate the Elephant | </a:t>
                      </a:r>
                      <a:r>
                        <a:rPr b="1"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Emotion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FIND THE FEELING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feelings drive need for change? What are negative feelings? What are positive feelings? How to focus on positive motivation?</a:t>
                      </a:r>
                      <a:endParaRPr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SHRINK THE CHANGE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one get started? How can the steps be kept simple and achievable? How can we create a sense of accomplishment soon?</a:t>
                      </a:r>
                      <a:endParaRPr sz="6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GROW YOUR PEOPLE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we provide confidence to people? How do we equip them with skills, knowledge, tools helpful to them? </a:t>
                      </a:r>
                      <a:endParaRPr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36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Shape the Path | </a:t>
                      </a:r>
                      <a:r>
                        <a:rPr b="1"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The Environment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TWEAK THE ENVIRONMENT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we realise behaviour change by changing something about the context, situation, journey itself? What can we simplify and create ease?</a:t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BUILD HABITS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we facilitate new behaviour to become habits? How do we make it consistent? How do we make it visible and accountable?</a:t>
                      </a:r>
                      <a:endParaRPr sz="6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3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6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RALLY THE HERD</a:t>
                      </a:r>
                      <a:endParaRPr b="1" sz="6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6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we spread the behaviour from individuals to a group? How do we get sanction from others? How do we get others excited?</a:t>
                      </a:r>
                      <a:endParaRPr sz="6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t/>
                      </a:r>
                      <a:endParaRPr sz="5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62200" marB="62200" marR="78175" marL="7817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4" name="Google Shape;224;p26"/>
          <p:cNvSpPr/>
          <p:nvPr/>
        </p:nvSpPr>
        <p:spPr>
          <a:xfrm>
            <a:off x="3386275" y="4283850"/>
            <a:ext cx="273900" cy="2490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2900" lIns="72900" spcFirstLastPara="1" rIns="72900" wrap="square" tIns="72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25" name="Google Shape;225;p26"/>
          <p:cNvSpPr txBox="1"/>
          <p:nvPr/>
        </p:nvSpPr>
        <p:spPr>
          <a:xfrm>
            <a:off x="3761426" y="4189590"/>
            <a:ext cx="21417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72900" lIns="72900" spcFirstLastPara="1" rIns="72900" wrap="square" tIns="72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Current &amp; Desired Behaviour </a:t>
            </a:r>
            <a:endParaRPr sz="8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Note down: </a:t>
            </a:r>
            <a:r>
              <a:rPr lang="en" sz="7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</a:t>
            </a:r>
            <a:r>
              <a:rPr lang="en" sz="700">
                <a:latin typeface="IBM Plex Sans Light"/>
                <a:ea typeface="IBM Plex Sans Light"/>
                <a:cs typeface="IBM Plex Sans Light"/>
                <a:sym typeface="IBM Plex Sans Light"/>
              </a:rPr>
              <a:t>current behaviours and the challenge they create, and the ideal behaviour after change and its impact. </a:t>
            </a:r>
            <a:endParaRPr sz="7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26" name="Google Shape;226;p26"/>
          <p:cNvSpPr/>
          <p:nvPr/>
        </p:nvSpPr>
        <p:spPr>
          <a:xfrm>
            <a:off x="6297400" y="4293125"/>
            <a:ext cx="273900" cy="2490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2900" lIns="72900" spcFirstLastPara="1" rIns="72900" wrap="square" tIns="72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2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27" name="Google Shape;227;p26"/>
          <p:cNvSpPr txBox="1"/>
          <p:nvPr/>
        </p:nvSpPr>
        <p:spPr>
          <a:xfrm>
            <a:off x="6672550" y="4217268"/>
            <a:ext cx="21417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72900" lIns="72900" spcFirstLastPara="1" rIns="72900" wrap="square" tIns="72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Rider, Elephant, Path</a:t>
            </a:r>
            <a:endParaRPr sz="8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Note down: </a:t>
            </a:r>
            <a:r>
              <a:rPr lang="en" sz="7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Findings and </a:t>
            </a:r>
            <a:r>
              <a:rPr lang="en" sz="700">
                <a:latin typeface="IBM Plex Sans Light"/>
                <a:ea typeface="IBM Plex Sans Light"/>
                <a:cs typeface="IBM Plex Sans Light"/>
                <a:sym typeface="IBM Plex Sans Light"/>
              </a:rPr>
              <a:t>Ideas under each of the specific switches. </a:t>
            </a:r>
            <a:endParaRPr sz="7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28" name="Google Shape;228;p26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6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230" name="Google Shape;23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446575" y="802501"/>
            <a:ext cx="7632300" cy="35385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ABOUT ‘SWITCH MODEL’</a:t>
            </a:r>
            <a:endParaRPr b="1" sz="14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Switch Model is a widely used framework to help guide behaviour change approaches - especially in the behaviour change communication domain. </a:t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Similar to the NUDGE framework, it goes beyond complex choices and focuses on what it takes to create sustainable behaviour change. </a:t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model proposes that there are three elements to the behaviour of a person - the rational side (The Rider), the emotion side (The Elephant), and the environment (The Path).</a:t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0" l="2337" r="1462" t="0"/>
          <a:stretch/>
        </p:blipFill>
        <p:spPr>
          <a:xfrm>
            <a:off x="2628325" y="1668100"/>
            <a:ext cx="3477149" cy="18073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/>
          <p:nvPr/>
        </p:nvSpPr>
        <p:spPr>
          <a:xfrm>
            <a:off x="1319000" y="1961250"/>
            <a:ext cx="1097400" cy="1097400"/>
          </a:xfrm>
          <a:prstGeom prst="ellipse">
            <a:avLst/>
          </a:prstGeom>
          <a:solidFill>
            <a:srgbClr val="000000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Existing Behaviour</a:t>
            </a:r>
            <a:endParaRPr b="1" sz="9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6629450" y="1961250"/>
            <a:ext cx="1097400" cy="1097400"/>
          </a:xfrm>
          <a:prstGeom prst="ellipse">
            <a:avLst/>
          </a:prstGeom>
          <a:solidFill>
            <a:srgbClr val="3C78D8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New</a:t>
            </a:r>
            <a:endParaRPr b="1" sz="9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Behaviour</a:t>
            </a:r>
            <a:endParaRPr b="1" sz="9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6"/>
          <p:cNvPicPr preferRelativeResize="0"/>
          <p:nvPr/>
        </p:nvPicPr>
        <p:blipFill rotWithShape="1">
          <a:blip r:embed="rId3">
            <a:alphaModFix/>
          </a:blip>
          <a:srcRect b="0" l="2337" r="1462" t="0"/>
          <a:stretch/>
        </p:blipFill>
        <p:spPr>
          <a:xfrm>
            <a:off x="5275850" y="1716250"/>
            <a:ext cx="3477149" cy="18073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288925" y="1142400"/>
            <a:ext cx="51627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Direct The Rider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What looks like resistance is often a lack of clarity - provide a crystal clear direction to the rational side (The Rider) of a person who is to adopt a behaviour.</a:t>
            </a:r>
            <a:endParaRPr sz="12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Motivate The Elephant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What looks like laziness is often exhaustion. The Rider can’t get his way by force for very long - it is critical to engage a person’s emotion side (The Elephant). </a:t>
            </a:r>
            <a:endParaRPr b="1" sz="12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Shape The Path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What looks like a people problem is often a situation problem. When one changes the situation/environment/context (The Path), often it makes it easier for the Rider and Elephant to follow.</a:t>
            </a:r>
            <a:endParaRPr sz="12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114300" marR="88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6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DIRECT THE RIDER</a:t>
            </a:r>
            <a:endParaRPr b="1"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FOLLOW THE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BRIGHT SPOTS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on existing positive behaviour and success stories rather than focusing energy on fixing the problematic areas. Learn from, and scale positives.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is working? Who is it working for? How is it working? What can we clone, copy, or build on?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97" name="Google Shape;97;p17"/>
          <p:cNvGrpSpPr/>
          <p:nvPr/>
        </p:nvGrpSpPr>
        <p:grpSpPr>
          <a:xfrm>
            <a:off x="4795838" y="1167299"/>
            <a:ext cx="1771692" cy="969813"/>
            <a:chOff x="4706925" y="1167225"/>
            <a:chExt cx="1813400" cy="942573"/>
          </a:xfrm>
        </p:grpSpPr>
        <p:pic>
          <p:nvPicPr>
            <p:cNvPr id="98" name="Google Shape;98;p17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9" name="Google Shape;99;p17"/>
            <p:cNvSpPr/>
            <p:nvPr/>
          </p:nvSpPr>
          <p:spPr>
            <a:xfrm>
              <a:off x="5971925" y="1414625"/>
              <a:ext cx="501000" cy="202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7"/>
            <p:cNvSpPr/>
            <p:nvPr/>
          </p:nvSpPr>
          <p:spPr>
            <a:xfrm>
              <a:off x="5991200" y="195229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17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DIRECT THE RIDER</a:t>
            </a:r>
            <a:endParaRPr b="1"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SCRIPT THE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CRITICAL MOVES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Think in terms of </a:t>
            </a: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specific behaviours, don’t focus on the bigger picture. Dissolve the ambiguity.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specific behaviours can we focus on? How can these specific behaviours contribute to bigger change?</a:t>
            </a:r>
            <a:endParaRPr sz="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11" name="Google Shape;111;p18"/>
          <p:cNvGrpSpPr/>
          <p:nvPr/>
        </p:nvGrpSpPr>
        <p:grpSpPr>
          <a:xfrm>
            <a:off x="4795838" y="1167299"/>
            <a:ext cx="1771692" cy="969813"/>
            <a:chOff x="4706925" y="1167225"/>
            <a:chExt cx="1813400" cy="942573"/>
          </a:xfrm>
        </p:grpSpPr>
        <p:pic>
          <p:nvPicPr>
            <p:cNvPr id="112" name="Google Shape;112;p18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" name="Google Shape;113;p18"/>
            <p:cNvSpPr/>
            <p:nvPr/>
          </p:nvSpPr>
          <p:spPr>
            <a:xfrm>
              <a:off x="5971925" y="1414625"/>
              <a:ext cx="501000" cy="202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5991200" y="195229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5" name="Google Shape;115;p18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8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DIRECT THE RIDER</a:t>
            </a:r>
            <a:endParaRPr b="1"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POINT TO THE DESTINATION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Paint a picture of what the end point will </a:t>
            </a: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be</a:t>
            </a: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, what change will look like. Create a specific goal that people can work towards and respond to.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is the vision for change? What does it look like? What would be the goals that change would achieve?</a:t>
            </a:r>
            <a:endParaRPr sz="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25" name="Google Shape;125;p19"/>
          <p:cNvGrpSpPr/>
          <p:nvPr/>
        </p:nvGrpSpPr>
        <p:grpSpPr>
          <a:xfrm>
            <a:off x="4795838" y="1167299"/>
            <a:ext cx="1771692" cy="969813"/>
            <a:chOff x="4706925" y="1167225"/>
            <a:chExt cx="1813400" cy="942573"/>
          </a:xfrm>
        </p:grpSpPr>
        <p:pic>
          <p:nvPicPr>
            <p:cNvPr id="126" name="Google Shape;126;p19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7" name="Google Shape;127;p19"/>
            <p:cNvSpPr/>
            <p:nvPr/>
          </p:nvSpPr>
          <p:spPr>
            <a:xfrm>
              <a:off x="5971925" y="1414625"/>
              <a:ext cx="501000" cy="202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9"/>
            <p:cNvSpPr/>
            <p:nvPr/>
          </p:nvSpPr>
          <p:spPr>
            <a:xfrm>
              <a:off x="5991200" y="195229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9" name="Google Shape;129;p19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9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31" name="Google Shape;13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IBM Plex Sans"/>
                <a:ea typeface="IBM Plex Sans"/>
                <a:cs typeface="IBM Plex Sans"/>
                <a:sym typeface="IBM Plex Sans"/>
              </a:rPr>
              <a:t>MOTIVATE THE ELEPHANT    </a:t>
            </a:r>
            <a:endParaRPr b="1" sz="1400">
              <a:solidFill>
                <a:srgbClr val="000000"/>
              </a:solidFill>
              <a:highlight>
                <a:srgbClr val="FFFFFF"/>
              </a:highlight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FIND THE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FEELING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Knowing something isn’t enough to cause change.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Make people feel something. Focus on positive motivation rather than </a:t>
            </a: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just </a:t>
            </a: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negative reinforcement.</a:t>
            </a: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feelings drive the need for change? What are negative feelings? What are positive feelings? How to focus on positive motivation?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39" name="Google Shape;139;p20"/>
          <p:cNvGrpSpPr/>
          <p:nvPr/>
        </p:nvGrpSpPr>
        <p:grpSpPr>
          <a:xfrm>
            <a:off x="4795838" y="1167299"/>
            <a:ext cx="1771692" cy="969813"/>
            <a:chOff x="4706925" y="1167225"/>
            <a:chExt cx="1813400" cy="942573"/>
          </a:xfrm>
        </p:grpSpPr>
        <p:pic>
          <p:nvPicPr>
            <p:cNvPr id="140" name="Google Shape;140;p20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1" name="Google Shape;141;p20"/>
            <p:cNvSpPr/>
            <p:nvPr/>
          </p:nvSpPr>
          <p:spPr>
            <a:xfrm>
              <a:off x="5971932" y="120180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20"/>
            <p:cNvSpPr/>
            <p:nvPr/>
          </p:nvSpPr>
          <p:spPr>
            <a:xfrm>
              <a:off x="5991200" y="195229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3" name="Google Shape;143;p20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0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45" name="Google Shape;14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152" name="Google Shape;152;p21"/>
          <p:cNvSpPr txBox="1"/>
          <p:nvPr>
            <p:ph idx="1" type="body"/>
          </p:nvPr>
        </p:nvSpPr>
        <p:spPr>
          <a:xfrm>
            <a:off x="467200" y="1015075"/>
            <a:ext cx="6268800" cy="3046200"/>
          </a:xfrm>
          <a:prstGeom prst="rect">
            <a:avLst/>
          </a:prstGeom>
          <a:solidFill>
            <a:srgbClr val="FFFFFF"/>
          </a:solidFill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MOTIVATE THE ELEPHANT</a:t>
            </a:r>
            <a:endParaRPr b="1" sz="14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SHRINK THE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CHANGE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Break down the change until it no longer seems daunting. Provide people with a sense of accomplishment of successfully affecting change in small ways.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can one get started? How can the steps be kept simple and achievable? How can we create a sense of accomplishment soon?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53" name="Google Shape;153;p21"/>
          <p:cNvGrpSpPr/>
          <p:nvPr/>
        </p:nvGrpSpPr>
        <p:grpSpPr>
          <a:xfrm>
            <a:off x="4795838" y="1167299"/>
            <a:ext cx="1771692" cy="969813"/>
            <a:chOff x="4706925" y="1167225"/>
            <a:chExt cx="1813400" cy="942573"/>
          </a:xfrm>
        </p:grpSpPr>
        <p:pic>
          <p:nvPicPr>
            <p:cNvPr id="154" name="Google Shape;154;p21"/>
            <p:cNvPicPr preferRelativeResize="0"/>
            <p:nvPr/>
          </p:nvPicPr>
          <p:blipFill rotWithShape="1">
            <a:blip r:embed="rId3">
              <a:alphaModFix/>
            </a:blip>
            <a:srcRect b="0" l="2337" r="1462" t="0"/>
            <a:stretch/>
          </p:blipFill>
          <p:spPr>
            <a:xfrm>
              <a:off x="4706925" y="1167225"/>
              <a:ext cx="1813400" cy="94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21"/>
            <p:cNvSpPr/>
            <p:nvPr/>
          </p:nvSpPr>
          <p:spPr>
            <a:xfrm>
              <a:off x="5971932" y="120180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21"/>
            <p:cNvSpPr/>
            <p:nvPr/>
          </p:nvSpPr>
          <p:spPr>
            <a:xfrm>
              <a:off x="5991200" y="1952298"/>
              <a:ext cx="501000" cy="157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7" name="Google Shape;157;p21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1"/>
          <p:cNvSpPr txBox="1"/>
          <p:nvPr/>
        </p:nvSpPr>
        <p:spPr>
          <a:xfrm>
            <a:off x="362489" y="4834505"/>
            <a:ext cx="421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latin typeface="IBM Plex Sans"/>
                <a:ea typeface="IBM Plex Sans"/>
                <a:cs typeface="IBM Plex Sans"/>
                <a:sym typeface="IBM Plex Sans"/>
              </a:rPr>
              <a:t>THE FINLAB TOOLKIT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59" name="Google Shape;15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5884" y="4812275"/>
            <a:ext cx="334718" cy="28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6896" y="4834174"/>
            <a:ext cx="762927" cy="26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