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7560000" cy="10692000"/>
  <p:embeddedFontLst>
    <p:embeddedFont>
      <p:font typeface="IBM Plex Sans"/>
      <p:regular r:id="rId21"/>
      <p:bold r:id="rId22"/>
      <p:italic r:id="rId23"/>
      <p:boldItalic r:id="rId24"/>
    </p:embeddedFont>
    <p:embeddedFont>
      <p:font typeface="IBM Plex Sans Light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46">
          <p15:clr>
            <a:srgbClr val="A4A3A4"/>
          </p15:clr>
        </p15:guide>
        <p15:guide id="2" pos="5514">
          <p15:clr>
            <a:srgbClr val="A4A3A4"/>
          </p15:clr>
        </p15:guide>
        <p15:guide id="3" orient="horz" pos="144">
          <p15:clr>
            <a:srgbClr val="A4A3A4"/>
          </p15:clr>
        </p15:guide>
        <p15:guide id="4" orient="horz" pos="3109">
          <p15:clr>
            <a:srgbClr val="A4A3A4"/>
          </p15:clr>
        </p15:guide>
        <p15:guide id="5" pos="3676">
          <p15:clr>
            <a:srgbClr val="A4A3A4"/>
          </p15:clr>
        </p15:guide>
        <p15:guide id="6" pos="3676">
          <p15:clr>
            <a:srgbClr val="A4A3A4"/>
          </p15:clr>
        </p15:guide>
        <p15:guide id="7" pos="2032">
          <p15:clr>
            <a:srgbClr val="A4A3A4"/>
          </p15:clr>
        </p15:guide>
        <p15:guide id="8" pos="4243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E14DEC1F-E62B-4AF7-AD22-9E094F30B2D6}">
  <a:tblStyle styleId="{E14DEC1F-E62B-4AF7-AD22-9E094F30B2D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6"/>
        <p:guide pos="5514"/>
        <p:guide pos="144" orient="horz"/>
        <p:guide pos="3109" orient="horz"/>
        <p:guide pos="3676"/>
        <p:guide pos="3676"/>
        <p:guide pos="2032"/>
        <p:guide pos="424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font" Target="fonts/IBMPlexSans-bold.fntdata"/><Relationship Id="rId21" Type="http://schemas.openxmlformats.org/officeDocument/2006/relationships/font" Target="fonts/IBMPlexSans-regular.fntdata"/><Relationship Id="rId24" Type="http://schemas.openxmlformats.org/officeDocument/2006/relationships/font" Target="fonts/IBMPlexSans-boldItalic.fntdata"/><Relationship Id="rId23" Type="http://schemas.openxmlformats.org/officeDocument/2006/relationships/font" Target="fonts/IBMPlexSans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IBMPlexSansLight-bold.fntdata"/><Relationship Id="rId25" Type="http://schemas.openxmlformats.org/officeDocument/2006/relationships/font" Target="fonts/IBMPlexSansLight-regular.fntdata"/><Relationship Id="rId28" Type="http://schemas.openxmlformats.org/officeDocument/2006/relationships/font" Target="fonts/IBMPlexSansLight-boldItalic.fntdata"/><Relationship Id="rId27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8254c708e_0_891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8254c708e_0_8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58254c708e_0_773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58254c708e_0_7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58254c708e_0_803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58254c708e_0_8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58254c708e_0_788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58254c708e_0_7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58254c708e_0_819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58254c708e_0_8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58254c708e_0_644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58254c708e_0_6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8254c708e_0_902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8254c708e_0_9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8254c708e_0_662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8254c708e_0_6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8254c708e_0_673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8254c708e_0_6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58254c708e_0_698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58254c708e_0_6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58254c708e_0_713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58254c708e_0_7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58254c708e_0_728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58254c708e_0_7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58254c708e_0_743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58254c708e_0_7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58254c708e_0_758:notes"/>
          <p:cNvSpPr/>
          <p:nvPr>
            <p:ph idx="2" type="sldImg"/>
          </p:nvPr>
        </p:nvSpPr>
        <p:spPr>
          <a:xfrm>
            <a:off x="381319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58254c708e_0_7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00"/>
              <a:buNone/>
              <a:defRPr sz="2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100"/>
              <a:buNone/>
              <a:defRPr sz="12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2475" lIns="92475" spcFirstLastPara="1" rIns="92475" wrap="square" tIns="9247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2475" lIns="92475" spcFirstLastPara="1" rIns="92475" wrap="square" tIns="9247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00"/>
              <a:buNone/>
              <a:defRPr sz="2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2475" lIns="92475" spcFirstLastPara="1" rIns="92475" wrap="square" tIns="9247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2475" lIns="92475" spcFirstLastPara="1" rIns="92475" wrap="square" tIns="9247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3.jp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-200"/>
            <a:ext cx="9144000" cy="5143500"/>
          </a:xfrm>
          <a:prstGeom prst="rect">
            <a:avLst/>
          </a:prstGeom>
          <a:solidFill>
            <a:srgbClr val="C9DAF8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3C78D8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467200" y="1682650"/>
            <a:ext cx="7632300" cy="17778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OBJECTIVE</a:t>
            </a:r>
            <a:endParaRPr b="1" sz="14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To introduce the SWITCH model as a framework to look at behaviour change.</a:t>
            </a:r>
            <a:endParaRPr b="1" sz="24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TOOL</a:t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SWITCH MODEL</a:t>
            </a:r>
            <a:endParaRPr b="1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62489" y="4834505"/>
            <a:ext cx="4216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latin typeface="IBM Plex Sans"/>
                <a:ea typeface="IBM Plex Sans"/>
                <a:cs typeface="IBM Plex Sans"/>
                <a:sym typeface="IBM Plex Sans"/>
              </a:rPr>
              <a:t>THE FINLAB TOOLKIT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5884" y="4812275"/>
            <a:ext cx="334718" cy="28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56896" y="4834174"/>
            <a:ext cx="762927" cy="26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"/>
          <p:cNvSpPr/>
          <p:nvPr/>
        </p:nvSpPr>
        <p:spPr>
          <a:xfrm>
            <a:off x="0" y="-200"/>
            <a:ext cx="9144000" cy="51435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3C78D8"/>
              </a:solidFill>
            </a:endParaRPr>
          </a:p>
        </p:txBody>
      </p:sp>
      <p:sp>
        <p:nvSpPr>
          <p:cNvPr id="166" name="Google Shape;166;p22"/>
          <p:cNvSpPr txBox="1"/>
          <p:nvPr>
            <p:ph idx="1" type="body"/>
          </p:nvPr>
        </p:nvSpPr>
        <p:spPr>
          <a:xfrm>
            <a:off x="467200" y="1015075"/>
            <a:ext cx="6268800" cy="3329400"/>
          </a:xfrm>
          <a:prstGeom prst="rect">
            <a:avLst/>
          </a:prstGeom>
          <a:solidFill>
            <a:srgbClr val="FFFFFF"/>
          </a:solidFill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MOTIVATE THE ELEPHANT</a:t>
            </a:r>
            <a:endParaRPr b="1" sz="14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GROW YOUR 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PEOPLE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Cultivate a sense of identity and instill the growth mindset. Elevate them to bring about change by equipping them with the knowledge and skills and most importantly, the confidence to complete change. </a:t>
            </a:r>
            <a:endParaRPr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How do we provide confidence to people? How do we equip them with skills, knowledge, tools which are helpful to them? </a:t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167" name="Google Shape;167;p22"/>
          <p:cNvGrpSpPr/>
          <p:nvPr/>
        </p:nvGrpSpPr>
        <p:grpSpPr>
          <a:xfrm>
            <a:off x="4795838" y="1167299"/>
            <a:ext cx="1771692" cy="969813"/>
            <a:chOff x="4706925" y="1167225"/>
            <a:chExt cx="1813400" cy="942573"/>
          </a:xfrm>
        </p:grpSpPr>
        <p:pic>
          <p:nvPicPr>
            <p:cNvPr id="168" name="Google Shape;168;p22"/>
            <p:cNvPicPr preferRelativeResize="0"/>
            <p:nvPr/>
          </p:nvPicPr>
          <p:blipFill rotWithShape="1">
            <a:blip r:embed="rId3">
              <a:alphaModFix/>
            </a:blip>
            <a:srcRect b="0" l="2337" r="1462" t="0"/>
            <a:stretch/>
          </p:blipFill>
          <p:spPr>
            <a:xfrm>
              <a:off x="4706925" y="1167225"/>
              <a:ext cx="1813400" cy="942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9" name="Google Shape;169;p22"/>
            <p:cNvSpPr/>
            <p:nvPr/>
          </p:nvSpPr>
          <p:spPr>
            <a:xfrm>
              <a:off x="5971932" y="1201808"/>
              <a:ext cx="501000" cy="157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22"/>
            <p:cNvSpPr/>
            <p:nvPr/>
          </p:nvSpPr>
          <p:spPr>
            <a:xfrm>
              <a:off x="5991200" y="1952298"/>
              <a:ext cx="501000" cy="157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71" name="Google Shape;171;p22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22"/>
          <p:cNvSpPr txBox="1"/>
          <p:nvPr/>
        </p:nvSpPr>
        <p:spPr>
          <a:xfrm>
            <a:off x="362489" y="4834505"/>
            <a:ext cx="4216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latin typeface="IBM Plex Sans"/>
                <a:ea typeface="IBM Plex Sans"/>
                <a:cs typeface="IBM Plex Sans"/>
                <a:sym typeface="IBM Plex Sans"/>
              </a:rPr>
              <a:t>THE FINLAB TOOLKIT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173" name="Google Shape;173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95884" y="4812275"/>
            <a:ext cx="334718" cy="28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56896" y="4834174"/>
            <a:ext cx="762927" cy="26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3"/>
          <p:cNvSpPr/>
          <p:nvPr/>
        </p:nvSpPr>
        <p:spPr>
          <a:xfrm>
            <a:off x="0" y="-200"/>
            <a:ext cx="9144000" cy="5143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3C78D8"/>
              </a:solidFill>
            </a:endParaRPr>
          </a:p>
        </p:txBody>
      </p:sp>
      <p:sp>
        <p:nvSpPr>
          <p:cNvPr id="180" name="Google Shape;180;p23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3"/>
          <p:cNvSpPr txBox="1"/>
          <p:nvPr/>
        </p:nvSpPr>
        <p:spPr>
          <a:xfrm>
            <a:off x="362489" y="4834505"/>
            <a:ext cx="4216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latin typeface="IBM Plex Sans"/>
                <a:ea typeface="IBM Plex Sans"/>
                <a:cs typeface="IBM Plex Sans"/>
                <a:sym typeface="IBM Plex Sans"/>
              </a:rPr>
              <a:t>THE FINLAB TOOLKIT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182" name="Google Shape;18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5884" y="4812275"/>
            <a:ext cx="334718" cy="28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56896" y="4834174"/>
            <a:ext cx="762927" cy="266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23"/>
          <p:cNvSpPr txBox="1"/>
          <p:nvPr>
            <p:ph idx="1" type="body"/>
          </p:nvPr>
        </p:nvSpPr>
        <p:spPr>
          <a:xfrm>
            <a:off x="467200" y="1015075"/>
            <a:ext cx="6268800" cy="3046200"/>
          </a:xfrm>
          <a:prstGeom prst="rect">
            <a:avLst/>
          </a:prstGeom>
          <a:solidFill>
            <a:srgbClr val="FFFFFF"/>
          </a:solidFill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SHAPE THE PATH</a:t>
            </a:r>
            <a:endParaRPr b="1" sz="14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TWEAK THE 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ENVIRONMENT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When the situation changes, the behavior changes. So change the situation. Observe, explore and tackle bottlenecks. </a:t>
            </a:r>
            <a:endParaRPr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How can we realise behaviour change by changing something about the context, situation, and journey itself? What can we simplify and create ease of use?</a:t>
            </a:r>
            <a:endParaRPr sz="6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185" name="Google Shape;185;p23"/>
          <p:cNvGrpSpPr/>
          <p:nvPr/>
        </p:nvGrpSpPr>
        <p:grpSpPr>
          <a:xfrm>
            <a:off x="4795838" y="1167299"/>
            <a:ext cx="1771692" cy="969790"/>
            <a:chOff x="4706925" y="1167225"/>
            <a:chExt cx="1813400" cy="942550"/>
          </a:xfrm>
        </p:grpSpPr>
        <p:pic>
          <p:nvPicPr>
            <p:cNvPr id="186" name="Google Shape;186;p23"/>
            <p:cNvPicPr preferRelativeResize="0"/>
            <p:nvPr/>
          </p:nvPicPr>
          <p:blipFill rotWithShape="1">
            <a:blip r:embed="rId5">
              <a:alphaModFix/>
            </a:blip>
            <a:srcRect b="0" l="2337" r="1462" t="0"/>
            <a:stretch/>
          </p:blipFill>
          <p:spPr>
            <a:xfrm>
              <a:off x="4706925" y="1167225"/>
              <a:ext cx="1813400" cy="942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7" name="Google Shape;187;p23"/>
            <p:cNvSpPr/>
            <p:nvPr/>
          </p:nvSpPr>
          <p:spPr>
            <a:xfrm>
              <a:off x="5971932" y="1201808"/>
              <a:ext cx="501000" cy="157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23"/>
            <p:cNvSpPr/>
            <p:nvPr/>
          </p:nvSpPr>
          <p:spPr>
            <a:xfrm>
              <a:off x="5991200" y="1359297"/>
              <a:ext cx="501000" cy="232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4"/>
          <p:cNvSpPr/>
          <p:nvPr/>
        </p:nvSpPr>
        <p:spPr>
          <a:xfrm>
            <a:off x="0" y="-200"/>
            <a:ext cx="9144000" cy="5143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3C78D8"/>
              </a:solidFill>
            </a:endParaRPr>
          </a:p>
        </p:txBody>
      </p:sp>
      <p:sp>
        <p:nvSpPr>
          <p:cNvPr id="194" name="Google Shape;194;p24"/>
          <p:cNvSpPr txBox="1"/>
          <p:nvPr>
            <p:ph idx="1" type="body"/>
          </p:nvPr>
        </p:nvSpPr>
        <p:spPr>
          <a:xfrm>
            <a:off x="467200" y="1015075"/>
            <a:ext cx="6268800" cy="3046200"/>
          </a:xfrm>
          <a:prstGeom prst="rect">
            <a:avLst/>
          </a:prstGeom>
          <a:solidFill>
            <a:srgbClr val="FFFFFF"/>
          </a:solidFill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SHAPE THE PATH</a:t>
            </a:r>
            <a:endParaRPr b="1" sz="14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BUILD HABITS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When behavior is habitual, it’s “free” and doesn’t tax the Rider. Look for ways to encourage habits. Habits help build long term change.</a:t>
            </a:r>
            <a:endParaRPr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How do we facilitate new behaviours to become habits? How do we make it consistent? How do we make it visible and accountable?</a:t>
            </a:r>
            <a:endParaRPr sz="7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195" name="Google Shape;195;p24"/>
          <p:cNvGrpSpPr/>
          <p:nvPr/>
        </p:nvGrpSpPr>
        <p:grpSpPr>
          <a:xfrm>
            <a:off x="4795838" y="1167299"/>
            <a:ext cx="1771692" cy="969790"/>
            <a:chOff x="4706925" y="1167225"/>
            <a:chExt cx="1813400" cy="942550"/>
          </a:xfrm>
        </p:grpSpPr>
        <p:pic>
          <p:nvPicPr>
            <p:cNvPr id="196" name="Google Shape;196;p24"/>
            <p:cNvPicPr preferRelativeResize="0"/>
            <p:nvPr/>
          </p:nvPicPr>
          <p:blipFill rotWithShape="1">
            <a:blip r:embed="rId3">
              <a:alphaModFix/>
            </a:blip>
            <a:srcRect b="0" l="2337" r="1462" t="0"/>
            <a:stretch/>
          </p:blipFill>
          <p:spPr>
            <a:xfrm>
              <a:off x="4706925" y="1167225"/>
              <a:ext cx="1813400" cy="942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7" name="Google Shape;197;p24"/>
            <p:cNvSpPr/>
            <p:nvPr/>
          </p:nvSpPr>
          <p:spPr>
            <a:xfrm>
              <a:off x="5971932" y="1201808"/>
              <a:ext cx="501000" cy="157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98" name="Google Shape;198;p24"/>
          <p:cNvSpPr/>
          <p:nvPr/>
        </p:nvSpPr>
        <p:spPr>
          <a:xfrm>
            <a:off x="6050575" y="1364922"/>
            <a:ext cx="489600" cy="238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4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4"/>
          <p:cNvSpPr txBox="1"/>
          <p:nvPr/>
        </p:nvSpPr>
        <p:spPr>
          <a:xfrm>
            <a:off x="362489" y="4834505"/>
            <a:ext cx="4216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latin typeface="IBM Plex Sans"/>
                <a:ea typeface="IBM Plex Sans"/>
                <a:cs typeface="IBM Plex Sans"/>
                <a:sym typeface="IBM Plex Sans"/>
              </a:rPr>
              <a:t>THE FINLAB TOOLKIT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201" name="Google Shape;20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95884" y="4812275"/>
            <a:ext cx="334718" cy="28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Google Shape;202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56896" y="4834174"/>
            <a:ext cx="762927" cy="26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5"/>
          <p:cNvSpPr/>
          <p:nvPr/>
        </p:nvSpPr>
        <p:spPr>
          <a:xfrm>
            <a:off x="0" y="-200"/>
            <a:ext cx="9144000" cy="5143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3C78D8"/>
              </a:solidFill>
            </a:endParaRPr>
          </a:p>
        </p:txBody>
      </p:sp>
      <p:sp>
        <p:nvSpPr>
          <p:cNvPr id="208" name="Google Shape;208;p25"/>
          <p:cNvSpPr txBox="1"/>
          <p:nvPr>
            <p:ph idx="1" type="body"/>
          </p:nvPr>
        </p:nvSpPr>
        <p:spPr>
          <a:xfrm>
            <a:off x="467200" y="1015075"/>
            <a:ext cx="6268800" cy="3046200"/>
          </a:xfrm>
          <a:prstGeom prst="rect">
            <a:avLst/>
          </a:prstGeom>
          <a:solidFill>
            <a:srgbClr val="FFFFFF"/>
          </a:solidFill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SHAPE THE PATH</a:t>
            </a:r>
            <a:endParaRPr b="1" sz="14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RALLY THE HERD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Behavior is contagious. Help it spread. Get people involved. Move it beyond individuals. Get changed recognised and adopted by other people. </a:t>
            </a:r>
            <a:endParaRPr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How do we spread the behaviour from individuals to a group? How do we get sanction from others? How do we get others excited?</a:t>
            </a:r>
            <a:endParaRPr sz="7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209" name="Google Shape;209;p25"/>
          <p:cNvGrpSpPr/>
          <p:nvPr/>
        </p:nvGrpSpPr>
        <p:grpSpPr>
          <a:xfrm>
            <a:off x="4795838" y="1167299"/>
            <a:ext cx="1771692" cy="969790"/>
            <a:chOff x="4706925" y="1167225"/>
            <a:chExt cx="1813400" cy="942550"/>
          </a:xfrm>
        </p:grpSpPr>
        <p:pic>
          <p:nvPicPr>
            <p:cNvPr id="210" name="Google Shape;210;p25"/>
            <p:cNvPicPr preferRelativeResize="0"/>
            <p:nvPr/>
          </p:nvPicPr>
          <p:blipFill rotWithShape="1">
            <a:blip r:embed="rId3">
              <a:alphaModFix/>
            </a:blip>
            <a:srcRect b="0" l="2337" r="1462" t="0"/>
            <a:stretch/>
          </p:blipFill>
          <p:spPr>
            <a:xfrm>
              <a:off x="4706925" y="1167225"/>
              <a:ext cx="1813400" cy="942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1" name="Google Shape;211;p25"/>
            <p:cNvSpPr/>
            <p:nvPr/>
          </p:nvSpPr>
          <p:spPr>
            <a:xfrm>
              <a:off x="5971932" y="1201808"/>
              <a:ext cx="501000" cy="157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2" name="Google Shape;212;p25"/>
          <p:cNvSpPr/>
          <p:nvPr/>
        </p:nvSpPr>
        <p:spPr>
          <a:xfrm>
            <a:off x="6050575" y="1364922"/>
            <a:ext cx="489600" cy="238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5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5"/>
          <p:cNvSpPr txBox="1"/>
          <p:nvPr/>
        </p:nvSpPr>
        <p:spPr>
          <a:xfrm>
            <a:off x="362489" y="4834505"/>
            <a:ext cx="4216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latin typeface="IBM Plex Sans"/>
                <a:ea typeface="IBM Plex Sans"/>
                <a:cs typeface="IBM Plex Sans"/>
                <a:sym typeface="IBM Plex Sans"/>
              </a:rPr>
              <a:t>THE FINLAB TOOLKIT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215" name="Google Shape;215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95884" y="4812275"/>
            <a:ext cx="334718" cy="28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56896" y="4834174"/>
            <a:ext cx="762927" cy="26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6"/>
          <p:cNvSpPr/>
          <p:nvPr/>
        </p:nvSpPr>
        <p:spPr>
          <a:xfrm>
            <a:off x="2872526" y="-50"/>
            <a:ext cx="6271500" cy="4808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222" name="Google Shape;222;p26"/>
          <p:cNvSpPr txBox="1"/>
          <p:nvPr>
            <p:ph type="title"/>
          </p:nvPr>
        </p:nvSpPr>
        <p:spPr>
          <a:xfrm>
            <a:off x="185050" y="398900"/>
            <a:ext cx="2268600" cy="476400"/>
          </a:xfrm>
          <a:prstGeom prst="rect">
            <a:avLst/>
          </a:prstGeom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HOW TO USE? </a:t>
            </a:r>
            <a:endParaRPr>
              <a:solidFill>
                <a:srgbClr val="000000"/>
              </a:solidFill>
            </a:endParaRPr>
          </a:p>
        </p:txBody>
      </p:sp>
      <p:graphicFrame>
        <p:nvGraphicFramePr>
          <p:cNvPr id="223" name="Google Shape;223;p26"/>
          <p:cNvGraphicFramePr/>
          <p:nvPr/>
        </p:nvGraphicFramePr>
        <p:xfrm>
          <a:off x="3100747" y="23848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{E14DEC1F-E62B-4AF7-AD22-9E094F30B2D6}</a:tableStyleId>
              </a:tblPr>
              <a:tblGrid>
                <a:gridCol w="5205000"/>
                <a:gridCol w="617925"/>
              </a:tblGrid>
              <a:tr h="71725">
                <a:tc gridSpan="2"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7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Current Behaviour and Challenge: </a:t>
                      </a:r>
                      <a:endParaRPr b="1" sz="7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7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b="1" lang="en" sz="7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Desired Behaviour Change and Impact: </a:t>
                      </a:r>
                      <a:endParaRPr sz="700"/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rowSpan="2" hMerge="1"/>
              </a:tr>
              <a:tr h="332450">
                <a:tc gridSpan="2" vMerge="1"/>
                <a:tc hMerge="1" vMerge="1"/>
              </a:tr>
              <a:tr h="1936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5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Direct the Rider</a:t>
                      </a:r>
                      <a:r>
                        <a:rPr b="1" lang="en" sz="5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 | Rationale</a:t>
                      </a:r>
                      <a:endParaRPr b="1" sz="5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</a:tr>
              <a:tr h="23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FOLLOW THE BRIGHT SPOTS</a:t>
                      </a:r>
                      <a:endParaRPr b="1" sz="6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is working? Who is it working for? How is it working? What can we clone, copy, or build on?</a:t>
                      </a:r>
                      <a:endParaRPr sz="6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t/>
                      </a:r>
                      <a:endParaRPr sz="5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b="1" lang="en" sz="6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SCRIPT THE CRITICAL MOVES</a:t>
                      </a:r>
                      <a:endParaRPr b="1" sz="6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" sz="6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specific behaviours can we focus on? How can these specific behaviours contribute to bigger change?</a:t>
                      </a:r>
                      <a:endParaRPr sz="6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t/>
                      </a:r>
                      <a:endParaRPr sz="5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b="1" lang="en" sz="6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POINT TO THE DESTINATION</a:t>
                      </a:r>
                      <a:endParaRPr b="1" sz="6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" sz="6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is the vision for change? What does it look like? What would be goals that change would meet?</a:t>
                      </a:r>
                      <a:endParaRPr sz="6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t/>
                      </a:r>
                      <a:endParaRPr sz="5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36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Motivate the Elephant | </a:t>
                      </a:r>
                      <a:r>
                        <a:rPr b="1" lang="en" sz="6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Emotion</a:t>
                      </a:r>
                      <a:endParaRPr b="1" sz="6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</a:tr>
              <a:tr h="23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FIND THE FEELING</a:t>
                      </a:r>
                      <a:endParaRPr b="1" sz="6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feelings drive need for change? What are negative feelings? What are positive feelings? How to focus on positive motivation?</a:t>
                      </a:r>
                      <a:endParaRPr sz="6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t/>
                      </a:r>
                      <a:endParaRPr sz="5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b="1" lang="en" sz="6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SHRINK THE CHANGE</a:t>
                      </a:r>
                      <a:endParaRPr b="1" sz="6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" sz="6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can one get started? How can the steps be kept simple and achievable? How can we create a sense of accomplishment soon?</a:t>
                      </a:r>
                      <a:endParaRPr sz="6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t/>
                      </a:r>
                      <a:endParaRPr sz="5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b="1" lang="en" sz="6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GROW YOUR PEOPLE</a:t>
                      </a:r>
                      <a:endParaRPr b="1" sz="6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" sz="6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do we provide confidence to people? How do we equip them with skills, knowledge, tools helpful to them? </a:t>
                      </a:r>
                      <a:endParaRPr sz="6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t/>
                      </a:r>
                      <a:endParaRPr sz="5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93600">
                <a:tc grid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Shape the Path | </a:t>
                      </a:r>
                      <a:r>
                        <a:rPr b="1" lang="en" sz="6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The Environment</a:t>
                      </a:r>
                      <a:endParaRPr b="1" sz="6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</a:tr>
              <a:tr h="23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6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TWEAK THE ENVIRONMENT</a:t>
                      </a:r>
                      <a:endParaRPr b="1" sz="6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6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can we realise behaviour change by changing something about the context, situation, journey itself? What can we simplify and create ease?</a:t>
                      </a:r>
                      <a:endParaRPr sz="6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t/>
                      </a:r>
                      <a:endParaRPr sz="5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b="1" lang="en" sz="6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BUILD HABITS</a:t>
                      </a:r>
                      <a:endParaRPr b="1" sz="6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" sz="6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do we facilitate new behaviour to become habits? How do we make it consistent? How do we make it visible and accountable?</a:t>
                      </a:r>
                      <a:endParaRPr sz="6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t/>
                      </a:r>
                      <a:endParaRPr sz="5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35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b="1" lang="en" sz="600">
                          <a:solidFill>
                            <a:srgbClr val="3C78D8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RALLY THE HERD</a:t>
                      </a:r>
                      <a:endParaRPr b="1" sz="6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rPr lang="en" sz="600">
                          <a:solidFill>
                            <a:schemeClr val="dk1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How do we spread the behaviour from individuals to a group? How do we get sanction from others? How do we get others excited?</a:t>
                      </a:r>
                      <a:endParaRPr sz="600">
                        <a:solidFill>
                          <a:schemeClr val="dk1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700"/>
                        <a:buFont typeface="Arial"/>
                        <a:buNone/>
                      </a:pPr>
                      <a:r>
                        <a:t/>
                      </a:r>
                      <a:endParaRPr sz="500">
                        <a:solidFill>
                          <a:srgbClr val="3C78D8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62200" marB="62200" marR="78175" marL="781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24" name="Google Shape;224;p26"/>
          <p:cNvSpPr/>
          <p:nvPr/>
        </p:nvSpPr>
        <p:spPr>
          <a:xfrm>
            <a:off x="3386275" y="4283850"/>
            <a:ext cx="273900" cy="2490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2900" lIns="72900" spcFirstLastPara="1" rIns="72900" wrap="square" tIns="72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1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25" name="Google Shape;225;p26"/>
          <p:cNvSpPr txBox="1"/>
          <p:nvPr/>
        </p:nvSpPr>
        <p:spPr>
          <a:xfrm>
            <a:off x="3761426" y="4189590"/>
            <a:ext cx="2141700" cy="4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72900" lIns="72900" spcFirstLastPara="1" rIns="72900" wrap="square" tIns="72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Current &amp; Desired Behaviour </a:t>
            </a:r>
            <a:endParaRPr sz="8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Note down: </a:t>
            </a:r>
            <a:r>
              <a:rPr lang="en" sz="700">
                <a:solidFill>
                  <a:srgbClr val="000000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The </a:t>
            </a:r>
            <a:r>
              <a:rPr lang="en" sz="700">
                <a:latin typeface="IBM Plex Sans Light"/>
                <a:ea typeface="IBM Plex Sans Light"/>
                <a:cs typeface="IBM Plex Sans Light"/>
                <a:sym typeface="IBM Plex Sans Light"/>
              </a:rPr>
              <a:t>current behaviours and the challenge they create, and the ideal behaviour after change and its impact. </a:t>
            </a:r>
            <a:endParaRPr sz="7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226" name="Google Shape;226;p26"/>
          <p:cNvSpPr/>
          <p:nvPr/>
        </p:nvSpPr>
        <p:spPr>
          <a:xfrm>
            <a:off x="6297400" y="4293125"/>
            <a:ext cx="273900" cy="2490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2900" lIns="72900" spcFirstLastPara="1" rIns="72900" wrap="square" tIns="72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2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227" name="Google Shape;227;p26"/>
          <p:cNvSpPr txBox="1"/>
          <p:nvPr/>
        </p:nvSpPr>
        <p:spPr>
          <a:xfrm>
            <a:off x="6672550" y="4217268"/>
            <a:ext cx="2141700" cy="4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72900" lIns="72900" spcFirstLastPara="1" rIns="72900" wrap="square" tIns="72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Rider, Elephant, Path</a:t>
            </a:r>
            <a:endParaRPr sz="8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700">
                <a:solidFill>
                  <a:srgbClr val="000000"/>
                </a:solidFill>
                <a:latin typeface="IBM Plex Sans"/>
                <a:ea typeface="IBM Plex Sans"/>
                <a:cs typeface="IBM Plex Sans"/>
                <a:sym typeface="IBM Plex Sans"/>
              </a:rPr>
              <a:t>Note down: </a:t>
            </a:r>
            <a:r>
              <a:rPr lang="en" sz="700">
                <a:solidFill>
                  <a:srgbClr val="000000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Findings and </a:t>
            </a:r>
            <a:r>
              <a:rPr lang="en" sz="700">
                <a:latin typeface="IBM Plex Sans Light"/>
                <a:ea typeface="IBM Plex Sans Light"/>
                <a:cs typeface="IBM Plex Sans Light"/>
                <a:sym typeface="IBM Plex Sans Light"/>
              </a:rPr>
              <a:t>Ideas under each of the specific switches. </a:t>
            </a:r>
            <a:endParaRPr sz="7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00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228" name="Google Shape;228;p26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26"/>
          <p:cNvSpPr txBox="1"/>
          <p:nvPr/>
        </p:nvSpPr>
        <p:spPr>
          <a:xfrm>
            <a:off x="362489" y="4834505"/>
            <a:ext cx="4216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latin typeface="IBM Plex Sans"/>
                <a:ea typeface="IBM Plex Sans"/>
                <a:cs typeface="IBM Plex Sans"/>
                <a:sym typeface="IBM Plex Sans"/>
              </a:rPr>
              <a:t>THE FINLAB TOOLKIT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230" name="Google Shape;230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5884" y="4812275"/>
            <a:ext cx="334718" cy="28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56896" y="4834174"/>
            <a:ext cx="762927" cy="26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0" y="-200"/>
            <a:ext cx="9144000" cy="5143500"/>
          </a:xfrm>
          <a:prstGeom prst="rect">
            <a:avLst/>
          </a:prstGeom>
          <a:solidFill>
            <a:srgbClr val="6D9EEB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3C78D8"/>
              </a:solidFill>
            </a:endParaRPr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446575" y="802501"/>
            <a:ext cx="7632300" cy="3538500"/>
          </a:xfrm>
          <a:prstGeom prst="rect">
            <a:avLst/>
          </a:prstGeom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ABOUT ‘SWITCH MODEL’</a:t>
            </a:r>
            <a:endParaRPr b="1" sz="1400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Switch Model is a widely used framework to help guide behaviour change approaches - especially in the behaviour change communication domain. </a:t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Similar to the NUDGE framework, it goes beyond complex choices and focuses on what it takes to create sustainable behaviour change. </a:t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The model proposes that there are three elements to the behaviour of a person - the rational side (The Rider), the emotion side (The Elephant), and the environment (The Path).</a:t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6" name="Google Shape;66;p14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4"/>
          <p:cNvSpPr txBox="1"/>
          <p:nvPr/>
        </p:nvSpPr>
        <p:spPr>
          <a:xfrm>
            <a:off x="362489" y="4834505"/>
            <a:ext cx="4216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latin typeface="IBM Plex Sans"/>
                <a:ea typeface="IBM Plex Sans"/>
                <a:cs typeface="IBM Plex Sans"/>
                <a:sym typeface="IBM Plex Sans"/>
              </a:rPr>
              <a:t>THE FINLAB TOOLKIT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95884" y="4812275"/>
            <a:ext cx="334718" cy="28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56896" y="4834174"/>
            <a:ext cx="762927" cy="26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 b="0" l="2337" r="1462" t="0"/>
          <a:stretch/>
        </p:blipFill>
        <p:spPr>
          <a:xfrm>
            <a:off x="2628325" y="1668100"/>
            <a:ext cx="3477149" cy="18073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/>
          <p:nvPr/>
        </p:nvSpPr>
        <p:spPr>
          <a:xfrm>
            <a:off x="1319000" y="1961250"/>
            <a:ext cx="1097400" cy="1097400"/>
          </a:xfrm>
          <a:prstGeom prst="ellipse">
            <a:avLst/>
          </a:prstGeom>
          <a:solidFill>
            <a:srgbClr val="000000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Existing Behaviour</a:t>
            </a:r>
            <a:endParaRPr b="1" sz="900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6" name="Google Shape;76;p15"/>
          <p:cNvSpPr/>
          <p:nvPr/>
        </p:nvSpPr>
        <p:spPr>
          <a:xfrm>
            <a:off x="6629450" y="1961250"/>
            <a:ext cx="1097400" cy="1097400"/>
          </a:xfrm>
          <a:prstGeom prst="ellipse">
            <a:avLst/>
          </a:prstGeom>
          <a:solidFill>
            <a:srgbClr val="3C78D8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New</a:t>
            </a:r>
            <a:endParaRPr b="1" sz="900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Behaviour</a:t>
            </a:r>
            <a:endParaRPr b="1" sz="900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7" name="Google Shape;77;p15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5"/>
          <p:cNvSpPr txBox="1"/>
          <p:nvPr/>
        </p:nvSpPr>
        <p:spPr>
          <a:xfrm>
            <a:off x="362489" y="4834505"/>
            <a:ext cx="4216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latin typeface="IBM Plex Sans"/>
                <a:ea typeface="IBM Plex Sans"/>
                <a:cs typeface="IBM Plex Sans"/>
                <a:sym typeface="IBM Plex Sans"/>
              </a:rPr>
              <a:t>THE FINLAB TOOLKIT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79" name="Google Shape;7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95884" y="4812275"/>
            <a:ext cx="334718" cy="28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56896" y="4834174"/>
            <a:ext cx="762927" cy="26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 rotWithShape="1">
          <a:blip r:embed="rId3">
            <a:alphaModFix/>
          </a:blip>
          <a:srcRect b="0" l="2337" r="1462" t="0"/>
          <a:stretch/>
        </p:blipFill>
        <p:spPr>
          <a:xfrm>
            <a:off x="5275850" y="1716250"/>
            <a:ext cx="3477149" cy="18073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/>
          <p:nvPr/>
        </p:nvSpPr>
        <p:spPr>
          <a:xfrm>
            <a:off x="288925" y="1142400"/>
            <a:ext cx="51627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114300" marR="88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Direct The Rider</a:t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marR="88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What looks like resistance is often a lack of clarity - provide a crystal clear direction to the rational side (The Rider) of a person who is to adopt a behaviour.</a:t>
            </a:r>
            <a:endParaRPr sz="12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114300" marR="88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114300" marR="88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Motivate The Elephant</a:t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marR="88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What looks like laziness is often exhaustion. The Rider can’t get his way by force for very long - it is critical to engage a person’s emotion side (The Elephant). </a:t>
            </a:r>
            <a:endParaRPr b="1" sz="12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marR="88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114300" marR="88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Shape The Path</a:t>
            </a:r>
            <a:endParaRPr b="1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marR="88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rPr>
              <a:t>What looks like a people problem is often a situation problem. When one changes the situation/environment/context (The Path), often it makes it easier for the Rider and Elephant to follow.</a:t>
            </a:r>
            <a:endParaRPr sz="12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  <a:p>
            <a:pPr indent="0" lvl="0" marL="114300" marR="88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6"/>
          <p:cNvSpPr txBox="1"/>
          <p:nvPr/>
        </p:nvSpPr>
        <p:spPr>
          <a:xfrm>
            <a:off x="362489" y="4834505"/>
            <a:ext cx="4216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latin typeface="IBM Plex Sans"/>
                <a:ea typeface="IBM Plex Sans"/>
                <a:cs typeface="IBM Plex Sans"/>
                <a:sym typeface="IBM Plex Sans"/>
              </a:rPr>
              <a:t>THE FINLAB TOOLKIT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89" name="Google Shape;8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95884" y="4812275"/>
            <a:ext cx="334718" cy="28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56896" y="4834174"/>
            <a:ext cx="762927" cy="26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7"/>
          <p:cNvSpPr/>
          <p:nvPr/>
        </p:nvSpPr>
        <p:spPr>
          <a:xfrm>
            <a:off x="0" y="-200"/>
            <a:ext cx="9144000" cy="51435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3C78D8"/>
              </a:solidFill>
            </a:endParaRPr>
          </a:p>
        </p:txBody>
      </p:sp>
      <p:sp>
        <p:nvSpPr>
          <p:cNvPr id="96" name="Google Shape;96;p17"/>
          <p:cNvSpPr txBox="1"/>
          <p:nvPr>
            <p:ph idx="1" type="body"/>
          </p:nvPr>
        </p:nvSpPr>
        <p:spPr>
          <a:xfrm>
            <a:off x="467200" y="1015075"/>
            <a:ext cx="6268800" cy="3046200"/>
          </a:xfrm>
          <a:prstGeom prst="rect">
            <a:avLst/>
          </a:prstGeom>
          <a:solidFill>
            <a:srgbClr val="FFFFFF"/>
          </a:solidFill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DIRECT THE RIDER</a:t>
            </a:r>
            <a:endParaRPr b="1" sz="14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FOLLOW THE 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BRIGHT SPOTS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Build on existing positive behaviour and success stories rather than focusing energy on fixing the problematic areas. Learn from, and scale positives. </a:t>
            </a:r>
            <a:endParaRPr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What is working? Who is it working for? How is it working? What can we clone, copy, or build on?</a:t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97" name="Google Shape;97;p17"/>
          <p:cNvGrpSpPr/>
          <p:nvPr/>
        </p:nvGrpSpPr>
        <p:grpSpPr>
          <a:xfrm>
            <a:off x="4795838" y="1167299"/>
            <a:ext cx="1771692" cy="969813"/>
            <a:chOff x="4706925" y="1167225"/>
            <a:chExt cx="1813400" cy="942573"/>
          </a:xfrm>
        </p:grpSpPr>
        <p:pic>
          <p:nvPicPr>
            <p:cNvPr id="98" name="Google Shape;98;p17"/>
            <p:cNvPicPr preferRelativeResize="0"/>
            <p:nvPr/>
          </p:nvPicPr>
          <p:blipFill rotWithShape="1">
            <a:blip r:embed="rId3">
              <a:alphaModFix/>
            </a:blip>
            <a:srcRect b="0" l="2337" r="1462" t="0"/>
            <a:stretch/>
          </p:blipFill>
          <p:spPr>
            <a:xfrm>
              <a:off x="4706925" y="1167225"/>
              <a:ext cx="1813400" cy="942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9" name="Google Shape;99;p17"/>
            <p:cNvSpPr/>
            <p:nvPr/>
          </p:nvSpPr>
          <p:spPr>
            <a:xfrm>
              <a:off x="5971925" y="1414625"/>
              <a:ext cx="501000" cy="202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0" name="Google Shape;100;p17"/>
            <p:cNvSpPr/>
            <p:nvPr/>
          </p:nvSpPr>
          <p:spPr>
            <a:xfrm>
              <a:off x="5991200" y="1952298"/>
              <a:ext cx="501000" cy="157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1" name="Google Shape;101;p17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7"/>
          <p:cNvSpPr txBox="1"/>
          <p:nvPr/>
        </p:nvSpPr>
        <p:spPr>
          <a:xfrm>
            <a:off x="362489" y="4834505"/>
            <a:ext cx="4216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latin typeface="IBM Plex Sans"/>
                <a:ea typeface="IBM Plex Sans"/>
                <a:cs typeface="IBM Plex Sans"/>
                <a:sym typeface="IBM Plex Sans"/>
              </a:rPr>
              <a:t>THE FINLAB TOOLKIT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103" name="Google Shape;10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95884" y="4812275"/>
            <a:ext cx="334718" cy="28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56896" y="4834174"/>
            <a:ext cx="762927" cy="26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/>
          <p:nvPr/>
        </p:nvSpPr>
        <p:spPr>
          <a:xfrm>
            <a:off x="0" y="-200"/>
            <a:ext cx="9144000" cy="51435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3C78D8"/>
              </a:solidFill>
            </a:endParaRPr>
          </a:p>
        </p:txBody>
      </p:sp>
      <p:sp>
        <p:nvSpPr>
          <p:cNvPr id="110" name="Google Shape;110;p18"/>
          <p:cNvSpPr txBox="1"/>
          <p:nvPr>
            <p:ph idx="1" type="body"/>
          </p:nvPr>
        </p:nvSpPr>
        <p:spPr>
          <a:xfrm>
            <a:off x="467200" y="1015075"/>
            <a:ext cx="6268800" cy="3046200"/>
          </a:xfrm>
          <a:prstGeom prst="rect">
            <a:avLst/>
          </a:prstGeom>
          <a:solidFill>
            <a:srgbClr val="FFFFFF"/>
          </a:solidFill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DIRECT THE RIDER</a:t>
            </a:r>
            <a:endParaRPr b="1" sz="14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SCRIPT THE 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CRITICAL MOVES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Think in terms of </a:t>
            </a:r>
            <a:r>
              <a:rPr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specific behaviours, don’t focus on the bigger picture. Dissolve the ambiguity. </a:t>
            </a:r>
            <a:endParaRPr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What specific behaviours can we focus on? How can these specific behaviours contribute to bigger change?</a:t>
            </a:r>
            <a:endParaRPr sz="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111" name="Google Shape;111;p18"/>
          <p:cNvGrpSpPr/>
          <p:nvPr/>
        </p:nvGrpSpPr>
        <p:grpSpPr>
          <a:xfrm>
            <a:off x="4795838" y="1167299"/>
            <a:ext cx="1771692" cy="969813"/>
            <a:chOff x="4706925" y="1167225"/>
            <a:chExt cx="1813400" cy="942573"/>
          </a:xfrm>
        </p:grpSpPr>
        <p:pic>
          <p:nvPicPr>
            <p:cNvPr id="112" name="Google Shape;112;p18"/>
            <p:cNvPicPr preferRelativeResize="0"/>
            <p:nvPr/>
          </p:nvPicPr>
          <p:blipFill rotWithShape="1">
            <a:blip r:embed="rId3">
              <a:alphaModFix/>
            </a:blip>
            <a:srcRect b="0" l="2337" r="1462" t="0"/>
            <a:stretch/>
          </p:blipFill>
          <p:spPr>
            <a:xfrm>
              <a:off x="4706925" y="1167225"/>
              <a:ext cx="1813400" cy="942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3" name="Google Shape;113;p18"/>
            <p:cNvSpPr/>
            <p:nvPr/>
          </p:nvSpPr>
          <p:spPr>
            <a:xfrm>
              <a:off x="5971925" y="1414625"/>
              <a:ext cx="501000" cy="202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8"/>
            <p:cNvSpPr/>
            <p:nvPr/>
          </p:nvSpPr>
          <p:spPr>
            <a:xfrm>
              <a:off x="5991200" y="1952298"/>
              <a:ext cx="501000" cy="157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5" name="Google Shape;115;p18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8"/>
          <p:cNvSpPr txBox="1"/>
          <p:nvPr/>
        </p:nvSpPr>
        <p:spPr>
          <a:xfrm>
            <a:off x="362489" y="4834505"/>
            <a:ext cx="4216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latin typeface="IBM Plex Sans"/>
                <a:ea typeface="IBM Plex Sans"/>
                <a:cs typeface="IBM Plex Sans"/>
                <a:sym typeface="IBM Plex Sans"/>
              </a:rPr>
              <a:t>THE FINLAB TOOLKIT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117" name="Google Shape;11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95884" y="4812275"/>
            <a:ext cx="334718" cy="28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56896" y="4834174"/>
            <a:ext cx="762927" cy="26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/>
          <p:nvPr/>
        </p:nvSpPr>
        <p:spPr>
          <a:xfrm>
            <a:off x="0" y="-200"/>
            <a:ext cx="9144000" cy="51435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3C78D8"/>
              </a:solidFill>
            </a:endParaRPr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467200" y="1015075"/>
            <a:ext cx="6268800" cy="3046200"/>
          </a:xfrm>
          <a:prstGeom prst="rect">
            <a:avLst/>
          </a:prstGeom>
          <a:solidFill>
            <a:srgbClr val="FFFFFF"/>
          </a:solidFill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DIRECT THE RIDER</a:t>
            </a:r>
            <a:endParaRPr b="1" sz="14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POINT TO THE DESTINATION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Paint a picture of what the end point will </a:t>
            </a:r>
            <a:r>
              <a:rPr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be</a:t>
            </a:r>
            <a:r>
              <a:rPr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, what change will look like. Create a specific goal that people can work towards and respond to.</a:t>
            </a:r>
            <a:endParaRPr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What is the vision for change? What does it look like? What would be the goals that change would achieve?</a:t>
            </a:r>
            <a:endParaRPr sz="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125" name="Google Shape;125;p19"/>
          <p:cNvGrpSpPr/>
          <p:nvPr/>
        </p:nvGrpSpPr>
        <p:grpSpPr>
          <a:xfrm>
            <a:off x="4795838" y="1167299"/>
            <a:ext cx="1771692" cy="969813"/>
            <a:chOff x="4706925" y="1167225"/>
            <a:chExt cx="1813400" cy="942573"/>
          </a:xfrm>
        </p:grpSpPr>
        <p:pic>
          <p:nvPicPr>
            <p:cNvPr id="126" name="Google Shape;126;p19"/>
            <p:cNvPicPr preferRelativeResize="0"/>
            <p:nvPr/>
          </p:nvPicPr>
          <p:blipFill rotWithShape="1">
            <a:blip r:embed="rId3">
              <a:alphaModFix/>
            </a:blip>
            <a:srcRect b="0" l="2337" r="1462" t="0"/>
            <a:stretch/>
          </p:blipFill>
          <p:spPr>
            <a:xfrm>
              <a:off x="4706925" y="1167225"/>
              <a:ext cx="1813400" cy="942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7" name="Google Shape;127;p19"/>
            <p:cNvSpPr/>
            <p:nvPr/>
          </p:nvSpPr>
          <p:spPr>
            <a:xfrm>
              <a:off x="5971925" y="1414625"/>
              <a:ext cx="501000" cy="2022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9"/>
            <p:cNvSpPr/>
            <p:nvPr/>
          </p:nvSpPr>
          <p:spPr>
            <a:xfrm>
              <a:off x="5991200" y="1952298"/>
              <a:ext cx="501000" cy="157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9" name="Google Shape;129;p19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9"/>
          <p:cNvSpPr txBox="1"/>
          <p:nvPr/>
        </p:nvSpPr>
        <p:spPr>
          <a:xfrm>
            <a:off x="362489" y="4834505"/>
            <a:ext cx="4216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latin typeface="IBM Plex Sans"/>
                <a:ea typeface="IBM Plex Sans"/>
                <a:cs typeface="IBM Plex Sans"/>
                <a:sym typeface="IBM Plex Sans"/>
              </a:rPr>
              <a:t>THE FINLAB TOOLKIT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131" name="Google Shape;13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95884" y="4812275"/>
            <a:ext cx="334718" cy="28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56896" y="4834174"/>
            <a:ext cx="762927" cy="26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/>
          <p:nvPr/>
        </p:nvSpPr>
        <p:spPr>
          <a:xfrm>
            <a:off x="0" y="-200"/>
            <a:ext cx="9144000" cy="51435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3C78D8"/>
              </a:solidFill>
            </a:endParaRPr>
          </a:p>
        </p:txBody>
      </p:sp>
      <p:sp>
        <p:nvSpPr>
          <p:cNvPr id="138" name="Google Shape;138;p20"/>
          <p:cNvSpPr txBox="1"/>
          <p:nvPr>
            <p:ph idx="1" type="body"/>
          </p:nvPr>
        </p:nvSpPr>
        <p:spPr>
          <a:xfrm>
            <a:off x="467200" y="1015075"/>
            <a:ext cx="6268800" cy="3046200"/>
          </a:xfrm>
          <a:prstGeom prst="rect">
            <a:avLst/>
          </a:prstGeom>
          <a:solidFill>
            <a:srgbClr val="FFFFFF"/>
          </a:solidFill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rgbClr val="000000"/>
                </a:solidFill>
                <a:highlight>
                  <a:srgbClr val="FFFFFF"/>
                </a:highlight>
                <a:latin typeface="IBM Plex Sans"/>
                <a:ea typeface="IBM Plex Sans"/>
                <a:cs typeface="IBM Plex Sans"/>
                <a:sym typeface="IBM Plex Sans"/>
              </a:rPr>
              <a:t>MOTIVATE THE ELEPHANT    </a:t>
            </a:r>
            <a:endParaRPr b="1" sz="1400">
              <a:solidFill>
                <a:srgbClr val="000000"/>
              </a:solidFill>
              <a:highlight>
                <a:srgbClr val="FFFFFF"/>
              </a:highlight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FIND THE 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FEELING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Knowing something isn’t enough to cause change. </a:t>
            </a:r>
            <a:endParaRPr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Make people feel something. Focus on positive motivation rather than </a:t>
            </a:r>
            <a:r>
              <a:rPr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just </a:t>
            </a:r>
            <a:r>
              <a:rPr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negative reinforcement.</a:t>
            </a:r>
            <a:r>
              <a:rPr b="1"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 </a:t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What feelings drive the need for change? What are negative feelings? What are positive feelings? How to focus on positive motivation?</a:t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139" name="Google Shape;139;p20"/>
          <p:cNvGrpSpPr/>
          <p:nvPr/>
        </p:nvGrpSpPr>
        <p:grpSpPr>
          <a:xfrm>
            <a:off x="4795838" y="1167299"/>
            <a:ext cx="1771692" cy="969813"/>
            <a:chOff x="4706925" y="1167225"/>
            <a:chExt cx="1813400" cy="942573"/>
          </a:xfrm>
        </p:grpSpPr>
        <p:pic>
          <p:nvPicPr>
            <p:cNvPr id="140" name="Google Shape;140;p20"/>
            <p:cNvPicPr preferRelativeResize="0"/>
            <p:nvPr/>
          </p:nvPicPr>
          <p:blipFill rotWithShape="1">
            <a:blip r:embed="rId3">
              <a:alphaModFix/>
            </a:blip>
            <a:srcRect b="0" l="2337" r="1462" t="0"/>
            <a:stretch/>
          </p:blipFill>
          <p:spPr>
            <a:xfrm>
              <a:off x="4706925" y="1167225"/>
              <a:ext cx="1813400" cy="942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1" name="Google Shape;141;p20"/>
            <p:cNvSpPr/>
            <p:nvPr/>
          </p:nvSpPr>
          <p:spPr>
            <a:xfrm>
              <a:off x="5971932" y="1201808"/>
              <a:ext cx="501000" cy="157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20"/>
            <p:cNvSpPr/>
            <p:nvPr/>
          </p:nvSpPr>
          <p:spPr>
            <a:xfrm>
              <a:off x="5991200" y="1952298"/>
              <a:ext cx="501000" cy="157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3" name="Google Shape;143;p20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0"/>
          <p:cNvSpPr txBox="1"/>
          <p:nvPr/>
        </p:nvSpPr>
        <p:spPr>
          <a:xfrm>
            <a:off x="362489" y="4834505"/>
            <a:ext cx="4216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latin typeface="IBM Plex Sans"/>
                <a:ea typeface="IBM Plex Sans"/>
                <a:cs typeface="IBM Plex Sans"/>
                <a:sym typeface="IBM Plex Sans"/>
              </a:rPr>
              <a:t>THE FINLAB TOOLKIT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145" name="Google Shape;14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95884" y="4812275"/>
            <a:ext cx="334718" cy="28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56896" y="4834174"/>
            <a:ext cx="762927" cy="26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1"/>
          <p:cNvSpPr/>
          <p:nvPr/>
        </p:nvSpPr>
        <p:spPr>
          <a:xfrm>
            <a:off x="0" y="-200"/>
            <a:ext cx="9144000" cy="51435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72850" lIns="72850" spcFirstLastPara="1" rIns="72850" wrap="square" tIns="7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3C78D8"/>
              </a:solidFill>
            </a:endParaRPr>
          </a:p>
        </p:txBody>
      </p:sp>
      <p:sp>
        <p:nvSpPr>
          <p:cNvPr id="152" name="Google Shape;152;p21"/>
          <p:cNvSpPr txBox="1"/>
          <p:nvPr>
            <p:ph idx="1" type="body"/>
          </p:nvPr>
        </p:nvSpPr>
        <p:spPr>
          <a:xfrm>
            <a:off x="467200" y="1015075"/>
            <a:ext cx="6268800" cy="3046200"/>
          </a:xfrm>
          <a:prstGeom prst="rect">
            <a:avLst/>
          </a:prstGeom>
          <a:solidFill>
            <a:srgbClr val="FFFFFF"/>
          </a:solidFill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2475" lIns="92475" spcFirstLastPara="1" rIns="92475" wrap="square" tIns="92475">
            <a:noAutofit/>
          </a:bodyPr>
          <a:lstStyle/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MOTIVATE THE ELEPHANT</a:t>
            </a:r>
            <a:endParaRPr b="1" sz="14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SHRINK THE 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CHANGE</a:t>
            </a:r>
            <a:endParaRPr b="1" sz="36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IBM Plex Sans"/>
                <a:ea typeface="IBM Plex Sans"/>
                <a:cs typeface="IBM Plex Sans"/>
                <a:sym typeface="IBM Plex Sans"/>
              </a:rPr>
              <a:t>Break down the change until it no longer seems daunting. Provide people with a sense of accomplishment of successfully affecting change in small ways. </a:t>
            </a:r>
            <a:endParaRPr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3C78D8"/>
                </a:solidFill>
                <a:latin typeface="IBM Plex Sans"/>
                <a:ea typeface="IBM Plex Sans"/>
                <a:cs typeface="IBM Plex Sans"/>
                <a:sym typeface="IBM Plex Sans"/>
              </a:rPr>
              <a:t>How can one get started? How can the steps be kept simple and achievable? How can we create a sense of accomplishment soon?</a:t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9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114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grpSp>
        <p:nvGrpSpPr>
          <p:cNvPr id="153" name="Google Shape;153;p21"/>
          <p:cNvGrpSpPr/>
          <p:nvPr/>
        </p:nvGrpSpPr>
        <p:grpSpPr>
          <a:xfrm>
            <a:off x="4795838" y="1167299"/>
            <a:ext cx="1771692" cy="969813"/>
            <a:chOff x="4706925" y="1167225"/>
            <a:chExt cx="1813400" cy="942573"/>
          </a:xfrm>
        </p:grpSpPr>
        <p:pic>
          <p:nvPicPr>
            <p:cNvPr id="154" name="Google Shape;154;p21"/>
            <p:cNvPicPr preferRelativeResize="0"/>
            <p:nvPr/>
          </p:nvPicPr>
          <p:blipFill rotWithShape="1">
            <a:blip r:embed="rId3">
              <a:alphaModFix/>
            </a:blip>
            <a:srcRect b="0" l="2337" r="1462" t="0"/>
            <a:stretch/>
          </p:blipFill>
          <p:spPr>
            <a:xfrm>
              <a:off x="4706925" y="1167225"/>
              <a:ext cx="1813400" cy="9425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5" name="Google Shape;155;p21"/>
            <p:cNvSpPr/>
            <p:nvPr/>
          </p:nvSpPr>
          <p:spPr>
            <a:xfrm>
              <a:off x="5971932" y="1201808"/>
              <a:ext cx="501000" cy="157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21"/>
            <p:cNvSpPr/>
            <p:nvPr/>
          </p:nvSpPr>
          <p:spPr>
            <a:xfrm>
              <a:off x="5991200" y="1952298"/>
              <a:ext cx="501000" cy="1575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57" name="Google Shape;157;p21"/>
          <p:cNvSpPr/>
          <p:nvPr/>
        </p:nvSpPr>
        <p:spPr>
          <a:xfrm>
            <a:off x="150" y="4773075"/>
            <a:ext cx="9144000" cy="37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1"/>
          <p:cNvSpPr txBox="1"/>
          <p:nvPr/>
        </p:nvSpPr>
        <p:spPr>
          <a:xfrm>
            <a:off x="362489" y="4834505"/>
            <a:ext cx="4216500" cy="26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2475" lIns="92475" spcFirstLastPara="1" rIns="92475" wrap="square" tIns="92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rgbClr val="000000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">
                <a:latin typeface="IBM Plex Sans"/>
                <a:ea typeface="IBM Plex Sans"/>
                <a:cs typeface="IBM Plex Sans"/>
                <a:sym typeface="IBM Plex Sans"/>
              </a:rPr>
              <a:t>THE FINLAB TOOLKIT</a:t>
            </a:r>
            <a:endParaRPr b="1" sz="500">
              <a:solidFill>
                <a:srgbClr val="3C78D8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159" name="Google Shape;15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95884" y="4812275"/>
            <a:ext cx="334718" cy="288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56896" y="4834174"/>
            <a:ext cx="762927" cy="26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